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53"/>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901" r:id="rId21"/>
    <p:sldId id="685" r:id="rId22"/>
    <p:sldId id="875" r:id="rId23"/>
    <p:sldId id="877" r:id="rId24"/>
    <p:sldId id="902" r:id="rId25"/>
    <p:sldId id="876" r:id="rId26"/>
    <p:sldId id="694" r:id="rId27"/>
    <p:sldId id="695" r:id="rId28"/>
    <p:sldId id="879" r:id="rId29"/>
    <p:sldId id="881" r:id="rId30"/>
    <p:sldId id="882" r:id="rId31"/>
    <p:sldId id="883" r:id="rId32"/>
    <p:sldId id="884" r:id="rId33"/>
    <p:sldId id="885" r:id="rId34"/>
    <p:sldId id="886" r:id="rId35"/>
    <p:sldId id="726" r:id="rId36"/>
    <p:sldId id="727" r:id="rId37"/>
    <p:sldId id="730" r:id="rId38"/>
    <p:sldId id="728" r:id="rId39"/>
    <p:sldId id="729" r:id="rId40"/>
    <p:sldId id="732" r:id="rId41"/>
    <p:sldId id="731" r:id="rId42"/>
    <p:sldId id="873" r:id="rId43"/>
    <p:sldId id="703" r:id="rId44"/>
    <p:sldId id="704" r:id="rId45"/>
    <p:sldId id="705" r:id="rId46"/>
    <p:sldId id="706" r:id="rId47"/>
    <p:sldId id="707" r:id="rId48"/>
    <p:sldId id="708" r:id="rId49"/>
    <p:sldId id="709" r:id="rId50"/>
    <p:sldId id="710" r:id="rId51"/>
    <p:sldId id="711" r:id="rId52"/>
    <p:sldId id="734" r:id="rId53"/>
    <p:sldId id="896" r:id="rId54"/>
    <p:sldId id="870" r:id="rId55"/>
    <p:sldId id="871" r:id="rId56"/>
    <p:sldId id="897" r:id="rId57"/>
    <p:sldId id="738" r:id="rId58"/>
    <p:sldId id="743" r:id="rId59"/>
    <p:sldId id="891" r:id="rId60"/>
    <p:sldId id="745" r:id="rId61"/>
    <p:sldId id="746" r:id="rId62"/>
    <p:sldId id="747" r:id="rId63"/>
    <p:sldId id="749" r:id="rId64"/>
    <p:sldId id="750" r:id="rId65"/>
    <p:sldId id="892" r:id="rId66"/>
    <p:sldId id="893" r:id="rId67"/>
    <p:sldId id="895" r:id="rId68"/>
    <p:sldId id="755" r:id="rId69"/>
    <p:sldId id="756" r:id="rId70"/>
    <p:sldId id="757" r:id="rId71"/>
    <p:sldId id="758" r:id="rId72"/>
    <p:sldId id="759" r:id="rId73"/>
    <p:sldId id="760" r:id="rId74"/>
    <p:sldId id="762" r:id="rId75"/>
    <p:sldId id="788" r:id="rId76"/>
    <p:sldId id="789" r:id="rId77"/>
    <p:sldId id="790" r:id="rId78"/>
    <p:sldId id="792" r:id="rId79"/>
    <p:sldId id="793" r:id="rId80"/>
    <p:sldId id="770" r:id="rId81"/>
    <p:sldId id="771" r:id="rId82"/>
    <p:sldId id="772" r:id="rId83"/>
    <p:sldId id="773" r:id="rId84"/>
    <p:sldId id="774" r:id="rId85"/>
    <p:sldId id="775" r:id="rId86"/>
    <p:sldId id="776" r:id="rId87"/>
    <p:sldId id="777" r:id="rId88"/>
    <p:sldId id="778" r:id="rId89"/>
    <p:sldId id="779" r:id="rId90"/>
    <p:sldId id="780" r:id="rId91"/>
    <p:sldId id="782" r:id="rId92"/>
    <p:sldId id="904" r:id="rId93"/>
    <p:sldId id="783" r:id="rId94"/>
    <p:sldId id="905" r:id="rId95"/>
    <p:sldId id="907" r:id="rId96"/>
    <p:sldId id="903" r:id="rId97"/>
    <p:sldId id="906" r:id="rId98"/>
    <p:sldId id="794" r:id="rId99"/>
    <p:sldId id="908" r:id="rId100"/>
    <p:sldId id="909" r:id="rId101"/>
    <p:sldId id="910" r:id="rId102"/>
    <p:sldId id="795" r:id="rId103"/>
    <p:sldId id="796" r:id="rId104"/>
    <p:sldId id="797" r:id="rId105"/>
    <p:sldId id="898" r:id="rId106"/>
    <p:sldId id="798" r:id="rId107"/>
    <p:sldId id="799" r:id="rId108"/>
    <p:sldId id="887" r:id="rId109"/>
    <p:sldId id="889" r:id="rId110"/>
    <p:sldId id="800" r:id="rId111"/>
    <p:sldId id="801" r:id="rId112"/>
    <p:sldId id="862" r:id="rId113"/>
    <p:sldId id="863" r:id="rId114"/>
    <p:sldId id="865" r:id="rId115"/>
    <p:sldId id="866" r:id="rId116"/>
    <p:sldId id="867" r:id="rId117"/>
    <p:sldId id="868" r:id="rId118"/>
    <p:sldId id="802" r:id="rId119"/>
    <p:sldId id="857" r:id="rId120"/>
    <p:sldId id="858" r:id="rId121"/>
    <p:sldId id="804" r:id="rId122"/>
    <p:sldId id="860" r:id="rId123"/>
    <p:sldId id="859" r:id="rId124"/>
    <p:sldId id="805" r:id="rId125"/>
    <p:sldId id="846" r:id="rId126"/>
    <p:sldId id="847" r:id="rId127"/>
    <p:sldId id="829" r:id="rId128"/>
    <p:sldId id="834" r:id="rId129"/>
    <p:sldId id="831" r:id="rId130"/>
    <p:sldId id="832" r:id="rId131"/>
    <p:sldId id="833" r:id="rId132"/>
    <p:sldId id="835" r:id="rId133"/>
    <p:sldId id="836" r:id="rId134"/>
    <p:sldId id="837" r:id="rId135"/>
    <p:sldId id="840" r:id="rId136"/>
    <p:sldId id="841" r:id="rId137"/>
    <p:sldId id="838" r:id="rId138"/>
    <p:sldId id="839" r:id="rId139"/>
    <p:sldId id="842" r:id="rId140"/>
    <p:sldId id="843" r:id="rId141"/>
    <p:sldId id="821" r:id="rId142"/>
    <p:sldId id="822" r:id="rId143"/>
    <p:sldId id="823" r:id="rId144"/>
    <p:sldId id="849" r:id="rId145"/>
    <p:sldId id="890" r:id="rId146"/>
    <p:sldId id="850" r:id="rId147"/>
    <p:sldId id="852" r:id="rId148"/>
    <p:sldId id="853" r:id="rId149"/>
    <p:sldId id="854" r:id="rId150"/>
    <p:sldId id="899" r:id="rId151"/>
    <p:sldId id="856"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730D"/>
    <a:srgbClr val="0070C0"/>
    <a:srgbClr val="FD7D00"/>
    <a:srgbClr val="D9D9D9"/>
    <a:srgbClr val="F8F8F8"/>
    <a:srgbClr val="A6A6A6"/>
    <a:srgbClr val="F237E0"/>
    <a:srgbClr val="FF4747"/>
    <a:srgbClr val="D37011"/>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3" autoAdjust="0"/>
    <p:restoredTop sz="62708" autoAdjust="0"/>
  </p:normalViewPr>
  <p:slideViewPr>
    <p:cSldViewPr snapToGrid="0">
      <p:cViewPr>
        <p:scale>
          <a:sx n="66" d="100"/>
          <a:sy n="66" d="100"/>
        </p:scale>
        <p:origin x="2382" y="612"/>
      </p:cViewPr>
      <p:guideLst>
        <p:guide orient="horz" pos="432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During that time you’ll see how each of those things works at a fundamental level, and how they compare with each other. </a:t>
            </a:r>
          </a:p>
          <a:p>
            <a:endParaRPr lang="en-US" dirty="0"/>
          </a:p>
          <a:p>
            <a:r>
              <a:rPr lang="en-US" dirty="0"/>
              <a:t>TODO update </a:t>
            </a:r>
            <a:r>
              <a:rPr lang="en-US" dirty="0" err="1"/>
              <a:t>qrcode</a:t>
            </a:r>
            <a:endParaRPr lang="en-US" dirty="0"/>
          </a:p>
          <a:p>
            <a:endParaRPr lang="en-US" dirty="0"/>
          </a:p>
          <a:p>
            <a:r>
              <a:rPr lang="en-US" b="1" dirty="0"/>
              <a:t>TODO: </a:t>
            </a:r>
            <a:endParaRPr lang="en-US" b="0" dirty="0"/>
          </a:p>
          <a:p>
            <a:pPr marL="171450" indent="-171450">
              <a:buFont typeface="Arial" panose="020B0604020202020204" pitchFamily="34" charset="0"/>
              <a:buChar char="•"/>
            </a:pPr>
            <a:r>
              <a:rPr lang="en-US" b="0" dirty="0"/>
              <a:t>Refresh tokens</a:t>
            </a:r>
          </a:p>
          <a:p>
            <a:pPr marL="171450" indent="-171450">
              <a:buFont typeface="Arial" panose="020B0604020202020204" pitchFamily="34" charset="0"/>
              <a:buChar char="•"/>
            </a:pPr>
            <a:r>
              <a:rPr lang="en-US" b="0" dirty="0"/>
              <a:t>Split JWT into two portions (identity over cookie, claims in local storage)</a:t>
            </a:r>
          </a:p>
          <a:p>
            <a:pPr marL="171450" indent="-171450">
              <a:buFont typeface="Arial" panose="020B0604020202020204" pitchFamily="34" charset="0"/>
              <a:buChar char="•"/>
            </a:pPr>
            <a:r>
              <a:rPr lang="en-US" b="0" dirty="0"/>
              <a:t>Validate JWT using public key</a:t>
            </a:r>
          </a:p>
          <a:p>
            <a:pPr marL="171450" indent="-171450">
              <a:buFont typeface="Arial" panose="020B0604020202020204" pitchFamily="34" charset="0"/>
              <a:buChar char="•"/>
            </a:pPr>
            <a:r>
              <a:rPr lang="en-US" b="0" dirty="0"/>
              <a:t>Public key </a:t>
            </a:r>
            <a:r>
              <a:rPr lang="en-US" b="0" dirty="0" err="1"/>
              <a:t>cryprography</a:t>
            </a:r>
            <a:endParaRPr lang="en-US" b="0" dirty="0"/>
          </a:p>
          <a:p>
            <a:pPr marL="171450" indent="-171450">
              <a:buFont typeface="Arial" panose="020B0604020202020204" pitchFamily="34" charset="0"/>
              <a:buChar char="•"/>
            </a:pPr>
            <a:r>
              <a:rPr lang="en-US" b="0" dirty="0"/>
              <a:t>Passkeys</a:t>
            </a:r>
            <a:endParaRPr lang="en-US" b="1"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a super simple approach, but it really works best if you're measuring your expiration dates in days, not minutes.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won't like it if you force them to re-login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then ask yourself this: if you set an expiration date for a day or two in the future, and then you discover that someone had hacked one of your administrator accounts and was actively doing harm on your site, would you really want to be powerless to stop it until the token expires?</a:t>
            </a: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33600410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compromise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that contains those stateless claims we just talked about. If you have an API client that is making lots of calls in a short period, these access tokens avoid repeated database lookups to authenticate those calls.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The main thing it contains is a pointer back to an authenticated identity; that could be a server-side session ID, it could be a user's public key, whatever.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key is that this refresh process </a:t>
            </a:r>
            <a:r>
              <a:rPr lang="en-US" sz="1200" b="0" i="1" kern="1200" dirty="0">
                <a:solidFill>
                  <a:schemeClr val="tx1"/>
                </a:solidFill>
                <a:effectLst/>
                <a:latin typeface="+mn-lt"/>
                <a:ea typeface="+mn-ea"/>
                <a:cs typeface="+mn-cs"/>
              </a:rPr>
              <a:t>does hit a database</a:t>
            </a:r>
            <a:r>
              <a:rPr lang="en-US" sz="1200" b="0" i="0" kern="1200" dirty="0">
                <a:solidFill>
                  <a:schemeClr val="tx1"/>
                </a:solidFill>
                <a:effectLst/>
                <a:latin typeface="+mn-lt"/>
                <a:ea typeface="+mn-ea"/>
                <a:cs typeface="+mn-cs"/>
              </a:rPr>
              <a:t>. It re-obtains the user's authentication and authorization data, which keeps the access token up-to-date without requiring the user to manually log in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basically a compromise between </a:t>
            </a:r>
            <a:r>
              <a:rPr lang="en-US" sz="1200" b="0" i="1" kern="1200" dirty="0">
                <a:solidFill>
                  <a:schemeClr val="tx1"/>
                </a:solidFill>
                <a:effectLst/>
                <a:latin typeface="+mn-lt"/>
                <a:ea typeface="+mn-ea"/>
                <a:cs typeface="+mn-cs"/>
              </a:rPr>
              <a:t>looking up the user's information on every request </a:t>
            </a:r>
            <a:r>
              <a:rPr lang="en-US" sz="1200" b="0" i="0" kern="1200" dirty="0">
                <a:solidFill>
                  <a:schemeClr val="tx1"/>
                </a:solidFill>
                <a:effectLst/>
                <a:latin typeface="+mn-lt"/>
                <a:ea typeface="+mn-ea"/>
                <a:cs typeface="+mn-cs"/>
              </a:rPr>
              <a:t>and </a:t>
            </a:r>
            <a:r>
              <a:rPr lang="en-US" sz="1200" b="0" i="1" kern="1200" dirty="0">
                <a:solidFill>
                  <a:schemeClr val="tx1"/>
                </a:solidFill>
                <a:effectLst/>
                <a:latin typeface="+mn-lt"/>
                <a:ea typeface="+mn-ea"/>
                <a:cs typeface="+mn-cs"/>
              </a:rPr>
              <a:t>storing information in a token and never looking it up again</a:t>
            </a:r>
            <a:r>
              <a:rPr lang="en-US" sz="1200" b="0" i="0" kern="1200" dirty="0">
                <a:solidFill>
                  <a:schemeClr val="tx1"/>
                </a:solidFill>
                <a:effectLst/>
                <a:latin typeface="+mn-lt"/>
                <a:ea typeface="+mn-ea"/>
                <a:cs typeface="+mn-cs"/>
              </a:rPr>
              <a:t>. The short-lived access token helps reduce the load on your systems, while a periodic refresh ensures that no single token can get too stale.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11109852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but has access to multiple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the token was created, but then she won the lottery and quit her job.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server 2 is using the claims in that token to avoid running database queries, then it will continue to give her access as long as the token validates, and the token is going to validate until the server’s private key changes.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easiest way to handle this is to add an expiration date to the token as a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token validates, but the expiration date is in the past, the server can force the user to re-authenticate and obtain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token. If Alice no longer has rights to the system, then this will cut off her access.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but it requires you to make trade-offs between user friendliness and security.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you expire the tokens too frequently, your users are going to mutiny over the need to continually re-authenticate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you expire the tokens too infrequently, you lose the ability to quickly revoke access if a key is compromised</a:t>
            </a: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can get around this by using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a user authenticates, they are given </a:t>
            </a:r>
            <a:r>
              <a:rPr lang="en-US" sz="1200" b="0" i="1" kern="1200" dirty="0">
                <a:solidFill>
                  <a:schemeClr val="tx1"/>
                </a:solidFill>
                <a:effectLst/>
                <a:latin typeface="+mn-lt"/>
                <a:ea typeface="+mn-ea"/>
                <a:cs typeface="+mn-cs"/>
              </a:rPr>
              <a:t>two </a:t>
            </a:r>
            <a:r>
              <a:rPr lang="en-US" sz="1200" b="0" i="0" kern="1200" dirty="0">
                <a:solidFill>
                  <a:schemeClr val="tx1"/>
                </a:solidFill>
                <a:effectLst/>
                <a:latin typeface="+mn-lt"/>
                <a:ea typeface="+mn-ea"/>
                <a:cs typeface="+mn-cs"/>
              </a:rPr>
              <a:t>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an access token like I just described. It is fully self contained and the server can use the claims for authentication and authorization without any additional database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the access token has a short validity period, perhaps measured in minutes.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token is a </a:t>
            </a:r>
            <a:r>
              <a:rPr lang="en-US" sz="1200" b="1" i="0" kern="1200" dirty="0">
                <a:solidFill>
                  <a:schemeClr val="tx1"/>
                </a:solidFill>
                <a:effectLst/>
                <a:latin typeface="+mn-lt"/>
                <a:ea typeface="+mn-ea"/>
                <a:cs typeface="+mn-cs"/>
              </a:rPr>
              <a:t>refresh token</a:t>
            </a:r>
            <a:r>
              <a:rPr lang="en-US" sz="1200" b="0" i="0" kern="1200" dirty="0">
                <a:solidFill>
                  <a:schemeClr val="tx1"/>
                </a:solidFill>
                <a:effectLst/>
                <a:latin typeface="+mn-lt"/>
                <a:ea typeface="+mn-ea"/>
                <a:cs typeface="+mn-cs"/>
              </a:rPr>
              <a:t>. It contains some indication of user identity, but does not contain any other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uses the refresh token to request a new access token. </a:t>
            </a:r>
            <a:r>
              <a:rPr lang="en-US" sz="1200" b="0" i="0" u="sng" kern="1200" dirty="0">
                <a:solidFill>
                  <a:schemeClr val="tx1"/>
                </a:solidFill>
                <a:effectLst/>
                <a:latin typeface="+mn-lt"/>
                <a:ea typeface="+mn-ea"/>
                <a:cs typeface="+mn-cs"/>
              </a:rPr>
              <a:t>This process DOES hit the database again</a:t>
            </a:r>
            <a:r>
              <a:rPr lang="en-US" sz="1200" b="0" i="0" u="none" kern="1200" dirty="0">
                <a:solidFill>
                  <a:schemeClr val="tx1"/>
                </a:solidFill>
                <a:effectLst/>
                <a:latin typeface="+mn-lt"/>
                <a:ea typeface="+mn-ea"/>
                <a:cs typeface="+mn-cs"/>
              </a:rPr>
              <a:t> in order to verify that the user’s credentials are still valid. If they are, a new access token is signed and delivered. If not, the server can reject the token.</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This approach avoids hitting the database on </a:t>
            </a:r>
            <a:r>
              <a:rPr lang="en-US" sz="1200" b="0" i="1" u="none" kern="1200" dirty="0">
                <a:solidFill>
                  <a:schemeClr val="tx1"/>
                </a:solidFill>
                <a:effectLst/>
                <a:latin typeface="+mn-lt"/>
                <a:ea typeface="+mn-ea"/>
                <a:cs typeface="+mn-cs"/>
              </a:rPr>
              <a:t>every</a:t>
            </a:r>
            <a:r>
              <a:rPr lang="en-US" sz="1200" b="0" i="0" u="none" kern="1200" dirty="0">
                <a:solidFill>
                  <a:schemeClr val="tx1"/>
                </a:solidFill>
                <a:effectLst/>
                <a:latin typeface="+mn-lt"/>
                <a:ea typeface="+mn-ea"/>
                <a:cs typeface="+mn-cs"/>
              </a:rPr>
              <a:t> request but hits the database frequently enough to support revocation, and it does not annoy the user with repeated re-logins.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37663132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Fotos that competes with Shutterfly and offers custom greeting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a:t>
            </a:r>
            <a:r>
              <a:rPr lang="en-US" sz="1200" b="1" i="0" kern="1200" dirty="0">
                <a:solidFill>
                  <a:schemeClr val="tx1"/>
                </a:solidFill>
                <a:effectLst/>
                <a:latin typeface="+mn-lt"/>
                <a:ea typeface="+mn-ea"/>
                <a:cs typeface="+mn-cs"/>
              </a:rPr>
              <a:t>authenticated </a:t>
            </a:r>
            <a:r>
              <a:rPr lang="en-US" sz="1200" b="0" i="0" kern="1200" dirty="0">
                <a:solidFill>
                  <a:schemeClr val="tx1"/>
                </a:solidFill>
                <a:effectLst/>
                <a:latin typeface="+mn-lt"/>
                <a:ea typeface="+mn-ea"/>
                <a:cs typeface="+mn-cs"/>
              </a:rPr>
              <a:t>to Facebook as Alice, because as far as they can tell it’s Alice on the other end of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based on the fact that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Authenticator Apps and Passkeys work as well. These represent multi-factor authentication and are more secure than single-factor methods.</a:t>
            </a:r>
          </a:p>
        </p:txBody>
      </p:sp>
      <p:sp>
        <p:nvSpPr>
          <p:cNvPr id="4" name="Slide Number Placeholder 3"/>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147</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148</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149</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a:solidFill>
                  <a:schemeClr val="tx1"/>
                </a:solidFill>
                <a:effectLst/>
                <a:latin typeface="+mn-lt"/>
                <a:ea typeface="+mn-ea"/>
                <a:cs typeface="+mn-cs"/>
              </a:rPr>
              <a:t>” authentication.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150</a:t>
            </a:fld>
            <a:endParaRPr lang="en-US"/>
          </a:p>
        </p:txBody>
      </p:sp>
    </p:spTree>
    <p:extLst>
      <p:ext uri="{BB962C8B-B14F-4D97-AF65-F5344CB8AC3E}">
        <p14:creationId xmlns:p14="http://schemas.microsoft.com/office/powerpoint/2010/main" val="254292262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151</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I’m going to focus on the first two factors, but once you understand those concepts you’ll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discuss them briefly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too simple to actually be secure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makes it look like gibberish to anyone that's eavesdropping on the connection.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79337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requests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stick the user's plain text password directly into a database query and look for a matching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it would still be easy to verify the login.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first is that </a:t>
            </a:r>
            <a:r>
              <a:rPr lang="en-US" sz="1200" b="1" kern="1200" dirty="0">
                <a:solidFill>
                  <a:schemeClr val="tx1"/>
                </a:solidFill>
                <a:effectLst/>
                <a:latin typeface="+mn-lt"/>
                <a:ea typeface="+mn-ea"/>
                <a:cs typeface="+mn-cs"/>
              </a:rPr>
              <a:t>we</a:t>
            </a:r>
            <a:r>
              <a:rPr lang="en-US" sz="1200" b="0" kern="1200" dirty="0">
                <a:solidFill>
                  <a:schemeClr val="tx1"/>
                </a:solidFill>
                <a:effectLst/>
                <a:latin typeface="+mn-lt"/>
                <a:ea typeface="+mn-ea"/>
                <a:cs typeface="+mn-cs"/>
              </a:rPr>
              <a:t>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Secondly, if our website </a:t>
            </a:r>
            <a:r>
              <a:rPr lang="en-US" sz="1200" b="0" i="1" kern="1200" dirty="0">
                <a:solidFill>
                  <a:schemeClr val="tx1"/>
                </a:solidFill>
                <a:effectLst/>
                <a:latin typeface="+mn-lt"/>
                <a:ea typeface="+mn-ea"/>
                <a:cs typeface="+mn-cs"/>
              </a:rPr>
              <a:t>is able to </a:t>
            </a:r>
            <a:r>
              <a:rPr lang="en-US" sz="1200" b="0" i="0" kern="1200" dirty="0">
                <a:solidFill>
                  <a:schemeClr val="tx1"/>
                </a:solidFill>
                <a:effectLst/>
                <a:latin typeface="+mn-lt"/>
                <a:ea typeface="+mn-ea"/>
                <a:cs typeface="+mn-cs"/>
              </a:rPr>
              <a:t>decrypt the password, that's a weakness that an attacker could potentially exploit.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That wouldn't be an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exploit, but it's still an unnecessary risk.</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OK, so </a:t>
            </a:r>
            <a:r>
              <a:rPr lang="en-US" sz="1200" b="0" i="1" kern="1200" dirty="0">
                <a:solidFill>
                  <a:schemeClr val="tx1"/>
                </a:solidFill>
                <a:effectLst/>
                <a:latin typeface="+mn-lt"/>
                <a:ea typeface="+mn-ea"/>
                <a:cs typeface="+mn-cs"/>
              </a:rPr>
              <a:t>technically </a:t>
            </a:r>
            <a:r>
              <a:rPr lang="en-US" sz="1200" b="0" i="0" kern="1200" dirty="0">
                <a:solidFill>
                  <a:schemeClr val="tx1"/>
                </a:solidFill>
                <a:effectLst/>
                <a:latin typeface="+mn-lt"/>
                <a:ea typeface="+mn-ea"/>
                <a:cs typeface="+mn-cs"/>
              </a:rPr>
              <a:t>there </a:t>
            </a:r>
            <a:r>
              <a:rPr lang="en-US" sz="1200" b="0" i="1" kern="1200" dirty="0">
                <a:solidFill>
                  <a:schemeClr val="tx1"/>
                </a:solidFill>
                <a:effectLst/>
                <a:latin typeface="+mn-lt"/>
                <a:ea typeface="+mn-ea"/>
                <a:cs typeface="+mn-cs"/>
              </a:rPr>
              <a:t>are </a:t>
            </a:r>
            <a:r>
              <a:rPr lang="en-US" sz="1200" b="0" i="0" kern="1200" dirty="0">
                <a:solidFill>
                  <a:schemeClr val="tx1"/>
                </a:solidFill>
                <a:effectLst/>
                <a:latin typeface="+mn-lt"/>
                <a:ea typeface="+mn-ea"/>
                <a:cs typeface="+mn-cs"/>
              </a:rPr>
              <a:t>the possibility of collisions, but they are very rare and we can generally ignore them.</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That's why the standard advice is to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not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web server receives the login request, it hashes the plaintext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the same steps as if the password were encrypted, but…</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since hash values cannot be reversed, it's much harder for an attacker to extract the actual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There’s nothing in this request that gives us the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easy thing is to use server-side sessions with a session cookie.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to replace server-side sessions,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 and cookies are really awkward to use for programmatic API calls.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tell you how to actually get started.</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interoperability with a wide variety of clients then you might want to use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you can also use a custom header, such as X-API-Key.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the URL that was requested with its copy of Alice's key, and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…hashes that string using the same hash function that the client used.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result is a signature that was calculated by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 that was calculated on the server is different than the one that was passed in the request,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server knows to reject the request as invalid or unauthenticated.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our agenda. I'm going to break each of these things down into simple explanations so that you can understand where they're similar, where they're different, and some things you should consider when deciding whether to use them. </a:t>
            </a: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network.</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 so it’s kept secure.</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Validation is the same as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one of those subsequent requests, it re-computes the signature using the claims from the token and its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pattern is very similar to server-side sessions, with one key difference.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and </a:t>
            </a:r>
            <a:r>
              <a:rPr lang="en-US" sz="1200" b="0" i="1" kern="1200" dirty="0">
                <a:solidFill>
                  <a:schemeClr val="tx1"/>
                </a:solidFill>
                <a:effectLst/>
                <a:latin typeface="+mn-lt"/>
                <a:ea typeface="+mn-ea"/>
                <a:cs typeface="+mn-cs"/>
              </a:rPr>
              <a:t>all of the information about that user </a:t>
            </a:r>
            <a:r>
              <a:rPr lang="en-US" sz="1200" b="0" i="0" kern="1200" dirty="0">
                <a:solidFill>
                  <a:schemeClr val="tx1"/>
                </a:solidFill>
                <a:effectLst/>
                <a:latin typeface="+mn-lt"/>
                <a:ea typeface="+mn-ea"/>
                <a:cs typeface="+mn-cs"/>
              </a:rPr>
              <a:t>is stored in that database and has to be retrieved on every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JSON Web Tokens, the token can be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 And because they are signed, those values can be trusted without needing to go back to the server for more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only claim in the token is Alice's user ID, then the token can only be used for Authentication.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need to authorize the request, such as checking Alice's permissions, you'd have to run a query to get that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Web tokens are interesting though…</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your system gets a lot of traffic, this can eliminate a bunch of repetitive database lookups during the authentication and authorization processes.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issue that you need to be aware of when using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Since JavaScript is an insecure environment, then exposing the token to </a:t>
            </a:r>
            <a:r>
              <a:rPr lang="en-US" sz="1200" b="0" i="1" kern="1200" dirty="0">
                <a:solidFill>
                  <a:schemeClr val="tx1"/>
                </a:solidFill>
                <a:effectLst/>
                <a:latin typeface="+mn-lt"/>
                <a:ea typeface="+mn-ea"/>
                <a:cs typeface="+mn-cs"/>
              </a:rPr>
              <a:t>your </a:t>
            </a:r>
            <a:r>
              <a:rPr lang="en-US" sz="1200" b="0" i="0" kern="1200" dirty="0">
                <a:solidFill>
                  <a:schemeClr val="tx1"/>
                </a:solidFill>
                <a:effectLst/>
                <a:latin typeface="+mn-lt"/>
                <a:ea typeface="+mn-ea"/>
                <a:cs typeface="+mn-cs"/>
              </a:rPr>
              <a:t>client-side JavaScript code </a:t>
            </a:r>
            <a:r>
              <a:rPr lang="en-US" sz="1200" b="0" i="1" kern="1200" dirty="0">
                <a:solidFill>
                  <a:schemeClr val="tx1"/>
                </a:solidFill>
                <a:effectLst/>
                <a:latin typeface="+mn-lt"/>
                <a:ea typeface="+mn-ea"/>
                <a:cs typeface="+mn-cs"/>
              </a:rPr>
              <a:t>also </a:t>
            </a:r>
            <a:r>
              <a:rPr lang="en-US" sz="1200" b="0" i="0" kern="1200" dirty="0">
                <a:solidFill>
                  <a:schemeClr val="tx1"/>
                </a:solidFill>
                <a:effectLst/>
                <a:latin typeface="+mn-lt"/>
                <a:ea typeface="+mn-ea"/>
                <a:cs typeface="+mn-cs"/>
              </a:rPr>
              <a:t>exposes it any </a:t>
            </a:r>
            <a:r>
              <a:rPr lang="en-US" sz="1200" b="0" i="1" kern="1200" dirty="0" err="1">
                <a:solidFill>
                  <a:schemeClr val="tx1"/>
                </a:solidFill>
                <a:effectLst/>
                <a:latin typeface="+mn-lt"/>
                <a:ea typeface="+mn-ea"/>
                <a:cs typeface="+mn-cs"/>
              </a:rPr>
              <a:t>any</a:t>
            </a:r>
            <a:r>
              <a:rPr lang="en-US" sz="1200" b="0" i="1" kern="1200" dirty="0">
                <a:solidFill>
                  <a:schemeClr val="tx1"/>
                </a:solidFill>
                <a:effectLst/>
                <a:latin typeface="+mn-lt"/>
                <a:ea typeface="+mn-ea"/>
                <a:cs typeface="+mn-cs"/>
              </a:rPr>
              <a:t>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other words, if </a:t>
            </a:r>
            <a:r>
              <a:rPr lang="en-US" sz="1200" b="0" i="1" u="sng" kern="1200" dirty="0">
                <a:solidFill>
                  <a:schemeClr val="tx1"/>
                </a:solidFill>
                <a:effectLst/>
                <a:latin typeface="+mn-lt"/>
                <a:ea typeface="+mn-ea"/>
                <a:cs typeface="+mn-cs"/>
              </a:rPr>
              <a:t>your JS app</a:t>
            </a:r>
            <a:r>
              <a:rPr lang="en-US" sz="1200" b="0" i="0" u="none" kern="1200" dirty="0">
                <a:solidFill>
                  <a:schemeClr val="tx1"/>
                </a:solidFill>
                <a:effectLst/>
                <a:latin typeface="+mn-lt"/>
                <a:ea typeface="+mn-ea"/>
                <a:cs typeface="+mn-cs"/>
              </a:rPr>
              <a:t> can read the token and the claims it contains,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Even more of a problem, however, is that if the bad guys can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the token, they can also </a:t>
            </a:r>
            <a:r>
              <a:rPr lang="en-US" sz="1200" b="0" i="1" kern="1200" dirty="0">
                <a:solidFill>
                  <a:schemeClr val="tx1"/>
                </a:solidFill>
                <a:effectLst/>
                <a:latin typeface="+mn-lt"/>
                <a:ea typeface="+mn-ea"/>
                <a:cs typeface="+mn-cs"/>
              </a:rPr>
              <a:t>replay </a:t>
            </a:r>
            <a:r>
              <a:rPr lang="en-US" sz="1200" b="0" i="0" kern="1200" dirty="0">
                <a:solidFill>
                  <a:schemeClr val="tx1"/>
                </a:solidFill>
                <a:effectLst/>
                <a:latin typeface="+mn-lt"/>
                <a:ea typeface="+mn-ea"/>
                <a:cs typeface="+mn-cs"/>
              </a:rPr>
              <a:t>the token in their own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signature prevents those bad guys from </a:t>
            </a:r>
            <a:r>
              <a:rPr lang="en-US" sz="1200" b="0" i="1" kern="1200" dirty="0">
                <a:solidFill>
                  <a:schemeClr val="tx1"/>
                </a:solidFill>
                <a:effectLst/>
                <a:latin typeface="+mn-lt"/>
                <a:ea typeface="+mn-ea"/>
                <a:cs typeface="+mn-cs"/>
              </a:rPr>
              <a:t>changing the claims</a:t>
            </a:r>
            <a:r>
              <a:rPr lang="en-US" sz="1200" b="0" i="0" kern="1200" dirty="0">
                <a:solidFill>
                  <a:schemeClr val="tx1"/>
                </a:solidFill>
                <a:effectLst/>
                <a:latin typeface="+mn-lt"/>
                <a:ea typeface="+mn-ea"/>
                <a:cs typeface="+mn-cs"/>
              </a:rPr>
              <a:t>, but they can still do a lot of damage keeping the token as-is.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request that submits a valid token containing these claims would be linked to Alice's identity and be given these permissions.</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8625553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 can store a JWT token: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and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Tokens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fully accessed by your JS code, so your client-side app can read the full token and any of the claims contained within. But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hacked through Cross-Site Scripting, so the token can't contain anything sensitive.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212229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 the flip side, Tokens stored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are </a:t>
            </a:r>
            <a:r>
              <a:rPr lang="en-US" sz="1200" b="0" i="1" kern="1200" dirty="0">
                <a:solidFill>
                  <a:schemeClr val="tx1"/>
                </a:solidFill>
                <a:effectLst/>
                <a:latin typeface="+mn-lt"/>
                <a:ea typeface="+mn-ea"/>
                <a:cs typeface="+mn-cs"/>
              </a:rPr>
              <a:t>not visible to JavaScript</a:t>
            </a:r>
            <a:r>
              <a:rPr lang="en-US" sz="1200" b="0" i="0" kern="1200" dirty="0">
                <a:solidFill>
                  <a:schemeClr val="tx1"/>
                </a:solidFill>
                <a:effectLst/>
                <a:latin typeface="+mn-lt"/>
                <a:ea typeface="+mn-ea"/>
                <a:cs typeface="+mn-cs"/>
              </a:rPr>
              <a:t>, so they can't be accessed by a malicious script, but they can't be accessed by </a:t>
            </a:r>
            <a:r>
              <a:rPr lang="en-US" sz="1200" b="0" i="1" kern="1200" dirty="0">
                <a:solidFill>
                  <a:schemeClr val="tx1"/>
                </a:solidFill>
                <a:effectLst/>
                <a:latin typeface="+mn-lt"/>
                <a:ea typeface="+mn-ea"/>
                <a:cs typeface="+mn-cs"/>
              </a:rPr>
              <a:t>your </a:t>
            </a:r>
            <a:r>
              <a:rPr lang="en-US" sz="1200" b="0" i="0" kern="1200" dirty="0">
                <a:solidFill>
                  <a:schemeClr val="tx1"/>
                </a:solidFill>
                <a:effectLst/>
                <a:latin typeface="+mn-lt"/>
                <a:ea typeface="+mn-ea"/>
                <a:cs typeface="+mn-cs"/>
              </a:rPr>
              <a:t>JS code either. </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2622547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you should store tokens containing IDENTITY and PERMISSION information in a secure cookie.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the stuff that, were it to be compromised by a malicious script, would allow a bad guy to access your app using a stolen identity, so only make authentication and authorization decisions based on these tokens.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7478259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have flags or preference data that your JS app needs to render the UI, put those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so that they are accessible.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on the server side, you use the </a:t>
            </a:r>
            <a:r>
              <a:rPr lang="en-US" sz="1200" b="1" i="0" kern="1200" dirty="0">
                <a:solidFill>
                  <a:schemeClr val="tx1"/>
                </a:solidFill>
                <a:effectLst/>
                <a:latin typeface="+mn-lt"/>
                <a:ea typeface="+mn-ea"/>
                <a:cs typeface="+mn-cs"/>
              </a:rPr>
              <a:t>token from the secure cookie</a:t>
            </a:r>
            <a:r>
              <a:rPr lang="en-US" sz="1200" b="0" i="0" kern="1200" dirty="0">
                <a:solidFill>
                  <a:schemeClr val="tx1"/>
                </a:solidFill>
                <a:effectLst/>
                <a:latin typeface="+mn-lt"/>
                <a:ea typeface="+mn-ea"/>
                <a:cs typeface="+mn-cs"/>
              </a:rPr>
              <a:t> to authenticate and authorize the request. It doesn't matter if a bad guy replays the flags and preferences token, because nothing in that token is used to </a:t>
            </a:r>
            <a:r>
              <a:rPr lang="en-US" sz="1200" b="0" i="0" u="sng" kern="1200" dirty="0">
                <a:solidFill>
                  <a:schemeClr val="tx1"/>
                </a:solidFill>
                <a:effectLst/>
                <a:latin typeface="+mn-lt"/>
                <a:ea typeface="+mn-ea"/>
                <a:cs typeface="+mn-cs"/>
              </a:rPr>
              <a:t>actually authenticate the request</a:t>
            </a:r>
            <a:r>
              <a:rPr lang="en-US" sz="1200" b="0" i="0" u="non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1019085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Avoiding repetitive database queries during authentication is all well and good, until something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you've handed out this token, and it's signed with a valid signature, then it's going to continue to validate even if Alice loses her administrative rights, or even if her account is completely deactivated.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You're probably going to want some way to revoke these tokens in the future.</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make the user re-authenticate.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they log back in, you can issue a new signed token with a new expiration date.</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4244658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5.png"/></Relationships>
</file>

<file path=ppt/slides/_rels/slide1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6.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6.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6.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9.png"/></Relationships>
</file>

<file path=ppt/slides/_rels/slide1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png"/></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8.png"/></Relationships>
</file>

<file path=ppt/slides/_rels/slide1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6.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8.png"/></Relationships>
</file>

<file path=ppt/slides/_rels/slide1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9.png"/></Relationships>
</file>

<file path=ppt/slides/_rels/slide14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9.png"/></Relationships>
</file>

<file path=ppt/slides/_rels/slide14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9.png"/></Relationships>
</file>

<file path=ppt/slides/_rels/slide1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14.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5733143"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2003360" y="2709904"/>
            <a:ext cx="2282997"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2071741" y="2700379"/>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2180771" y="32639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flipV="1">
            <a:off x="4107543" y="3429000"/>
            <a:ext cx="3121297" cy="204232"/>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8" name="!!txtExpiry">
            <a:extLst>
              <a:ext uri="{FF2B5EF4-FFF2-40B4-BE49-F238E27FC236}">
                <a16:creationId xmlns:a16="http://schemas.microsoft.com/office/drawing/2014/main" id="{B0C42171-2F0F-2245-D601-7F0AD5C06250}"/>
              </a:ext>
            </a:extLst>
          </p:cNvPr>
          <p:cNvSpPr txBox="1"/>
          <p:nvPr/>
        </p:nvSpPr>
        <p:spPr>
          <a:xfrm>
            <a:off x="2180771" y="3263900"/>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7059799" y="3740275"/>
            <a:ext cx="3734182" cy="3261961"/>
          </a:xfrm>
          <a:prstGeom prst="rect">
            <a:avLst/>
          </a:prstGeom>
        </p:spPr>
      </p:pic>
      <p:sp>
        <p:nvSpPr>
          <p:cNvPr id="9" name="TextBox 8">
            <a:extLst>
              <a:ext uri="{FF2B5EF4-FFF2-40B4-BE49-F238E27FC236}">
                <a16:creationId xmlns:a16="http://schemas.microsoft.com/office/drawing/2014/main" id="{FC299769-93B4-4343-DC39-ABD45C195880}"/>
              </a:ext>
            </a:extLst>
          </p:cNvPr>
          <p:cNvSpPr txBox="1"/>
          <p:nvPr/>
        </p:nvSpPr>
        <p:spPr>
          <a:xfrm>
            <a:off x="6763656"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3" name="TextBox 12">
            <a:extLst>
              <a:ext uri="{FF2B5EF4-FFF2-40B4-BE49-F238E27FC236}">
                <a16:creationId xmlns:a16="http://schemas.microsoft.com/office/drawing/2014/main" id="{B7C7CBF3-A675-1576-EFFB-8E19147B7805}"/>
              </a:ext>
            </a:extLst>
          </p:cNvPr>
          <p:cNvSpPr txBox="1"/>
          <p:nvPr/>
        </p:nvSpPr>
        <p:spPr>
          <a:xfrm>
            <a:off x="11669488" y="7140735"/>
            <a:ext cx="604146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14" name="Rectangle: Rounded Corners 13">
            <a:extLst>
              <a:ext uri="{FF2B5EF4-FFF2-40B4-BE49-F238E27FC236}">
                <a16:creationId xmlns:a16="http://schemas.microsoft.com/office/drawing/2014/main" id="{286231B0-0741-2BE9-3089-323AED4B3F23}"/>
              </a:ext>
            </a:extLst>
          </p:cNvPr>
          <p:cNvSpPr/>
          <p:nvPr/>
        </p:nvSpPr>
        <p:spPr>
          <a:xfrm>
            <a:off x="-2989555" y="7060292"/>
            <a:ext cx="2282997" cy="161582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Refresh">
            <a:extLst>
              <a:ext uri="{FF2B5EF4-FFF2-40B4-BE49-F238E27FC236}">
                <a16:creationId xmlns:a16="http://schemas.microsoft.com/office/drawing/2014/main" id="{D9312639-A9C7-8DB9-FEB1-CFAEC7519D62}"/>
              </a:ext>
            </a:extLst>
          </p:cNvPr>
          <p:cNvSpPr txBox="1"/>
          <p:nvPr/>
        </p:nvSpPr>
        <p:spPr>
          <a:xfrm>
            <a:off x="-2900850" y="7140735"/>
            <a:ext cx="2276738" cy="1477328"/>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user: "Alice",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session: 123,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expiry: {date}</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61066240"/>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5268688" y="1912489"/>
            <a:ext cx="604146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2932274" y="1476192"/>
            <a:ext cx="2282997"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3000655" y="146666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3109685" y="203018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3109685" y="2030188"/>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2487799" y="7020505"/>
            <a:ext cx="3734182" cy="3261961"/>
          </a:xfrm>
          <a:prstGeom prst="rect">
            <a:avLst/>
          </a:prstGeom>
        </p:spPr>
      </p:pic>
      <p:sp>
        <p:nvSpPr>
          <p:cNvPr id="2" name="Rectangle: Rounded Corners 1">
            <a:extLst>
              <a:ext uri="{FF2B5EF4-FFF2-40B4-BE49-F238E27FC236}">
                <a16:creationId xmlns:a16="http://schemas.microsoft.com/office/drawing/2014/main" id="{72D7317A-C50D-6549-0B8F-28099CC7125D}"/>
              </a:ext>
            </a:extLst>
          </p:cNvPr>
          <p:cNvSpPr/>
          <p:nvPr/>
        </p:nvSpPr>
        <p:spPr>
          <a:xfrm>
            <a:off x="2903245" y="3892884"/>
            <a:ext cx="2282997" cy="161582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xtRefresh">
            <a:extLst>
              <a:ext uri="{FF2B5EF4-FFF2-40B4-BE49-F238E27FC236}">
                <a16:creationId xmlns:a16="http://schemas.microsoft.com/office/drawing/2014/main" id="{9B3B7033-C859-EBF7-D128-7B81B275D63B}"/>
              </a:ext>
            </a:extLst>
          </p:cNvPr>
          <p:cNvSpPr txBox="1"/>
          <p:nvPr/>
        </p:nvSpPr>
        <p:spPr>
          <a:xfrm>
            <a:off x="2991950" y="3973327"/>
            <a:ext cx="2276738" cy="1477328"/>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user: "Alice",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session: 123,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expiry: {date}</a:t>
            </a:r>
          </a:p>
          <a:p>
            <a:r>
              <a:rPr lang="en-US" dirty="0">
                <a:latin typeface="Courier New" panose="02070309020205020404" pitchFamily="49" charset="0"/>
                <a:cs typeface="Courier New" panose="02070309020205020404" pitchFamily="49" charset="0"/>
              </a:rPr>
              <a:t>}</a:t>
            </a:r>
          </a:p>
        </p:txBody>
      </p:sp>
      <p:sp>
        <p:nvSpPr>
          <p:cNvPr id="12" name="TextBox 11">
            <a:extLst>
              <a:ext uri="{FF2B5EF4-FFF2-40B4-BE49-F238E27FC236}">
                <a16:creationId xmlns:a16="http://schemas.microsoft.com/office/drawing/2014/main" id="{BCE178A3-9727-D5E0-53D9-DF799FC8E5C2}"/>
              </a:ext>
            </a:extLst>
          </p:cNvPr>
          <p:cNvSpPr txBox="1"/>
          <p:nvPr/>
        </p:nvSpPr>
        <p:spPr>
          <a:xfrm>
            <a:off x="5268688" y="4200660"/>
            <a:ext cx="604146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13" name="Rectangle: Rounded Corners 12">
            <a:extLst>
              <a:ext uri="{FF2B5EF4-FFF2-40B4-BE49-F238E27FC236}">
                <a16:creationId xmlns:a16="http://schemas.microsoft.com/office/drawing/2014/main" id="{2C92BE56-FA05-45C8-ADAE-ED3C6318F8C2}"/>
              </a:ext>
            </a:extLst>
          </p:cNvPr>
          <p:cNvSpPr/>
          <p:nvPr/>
        </p:nvSpPr>
        <p:spPr>
          <a:xfrm>
            <a:off x="3109685" y="2103356"/>
            <a:ext cx="1965916"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4676D9A-826F-28D2-B0CD-BCD4BE46B700}"/>
              </a:ext>
            </a:extLst>
          </p:cNvPr>
          <p:cNvSpPr txBox="1"/>
          <p:nvPr/>
        </p:nvSpPr>
        <p:spPr>
          <a:xfrm>
            <a:off x="6545035" y="2404477"/>
            <a:ext cx="4369708" cy="1077218"/>
          </a:xfrm>
          <a:prstGeom prst="rect">
            <a:avLst/>
          </a:prstGeom>
          <a:noFill/>
        </p:spPr>
        <p:txBody>
          <a:bodyPr wrap="square" rtlCol="0">
            <a:spAutoFit/>
          </a:bodyPr>
          <a:lstStyle/>
          <a:p>
            <a:r>
              <a:rPr lang="en-US" sz="3200" dirty="0">
                <a:solidFill>
                  <a:srgbClr val="DD730D"/>
                </a:solidFill>
                <a:latin typeface="Corbel" panose="020B0503020204020204" pitchFamily="34" charset="0"/>
              </a:rPr>
              <a:t>Used for authorization;</a:t>
            </a:r>
            <a:br>
              <a:rPr lang="en-US" sz="3200" dirty="0">
                <a:solidFill>
                  <a:srgbClr val="DD730D"/>
                </a:solidFill>
                <a:latin typeface="Corbel" panose="020B0503020204020204" pitchFamily="34" charset="0"/>
              </a:rPr>
            </a:br>
            <a:r>
              <a:rPr lang="en-US" sz="3200" dirty="0">
                <a:solidFill>
                  <a:srgbClr val="DD730D"/>
                </a:solidFill>
                <a:latin typeface="Corbel" panose="020B0503020204020204" pitchFamily="34" charset="0"/>
              </a:rPr>
              <a:t>Does not hit a database</a:t>
            </a:r>
          </a:p>
        </p:txBody>
      </p:sp>
      <p:sp>
        <p:nvSpPr>
          <p:cNvPr id="15" name="Rectangle: Rounded Corners 14">
            <a:extLst>
              <a:ext uri="{FF2B5EF4-FFF2-40B4-BE49-F238E27FC236}">
                <a16:creationId xmlns:a16="http://schemas.microsoft.com/office/drawing/2014/main" id="{F895544E-5233-78B7-9F99-64677CC6AB12}"/>
              </a:ext>
            </a:extLst>
          </p:cNvPr>
          <p:cNvSpPr/>
          <p:nvPr/>
        </p:nvSpPr>
        <p:spPr>
          <a:xfrm>
            <a:off x="3109685" y="4564186"/>
            <a:ext cx="1965916"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32A174F-A1DD-5F55-9325-BAEE028BD7BB}"/>
              </a:ext>
            </a:extLst>
          </p:cNvPr>
          <p:cNvSpPr txBox="1"/>
          <p:nvPr/>
        </p:nvSpPr>
        <p:spPr>
          <a:xfrm>
            <a:off x="6545034" y="4749195"/>
            <a:ext cx="5153479" cy="1077218"/>
          </a:xfrm>
          <a:prstGeom prst="rect">
            <a:avLst/>
          </a:prstGeom>
          <a:noFill/>
        </p:spPr>
        <p:txBody>
          <a:bodyPr wrap="square" rtlCol="0">
            <a:spAutoFit/>
          </a:bodyPr>
          <a:lstStyle/>
          <a:p>
            <a:r>
              <a:rPr lang="en-US" sz="3200" dirty="0">
                <a:solidFill>
                  <a:srgbClr val="DD730D"/>
                </a:solidFill>
                <a:latin typeface="Corbel" panose="020B0503020204020204" pitchFamily="34" charset="0"/>
              </a:rPr>
              <a:t>Obtains a new access token;</a:t>
            </a:r>
            <a:br>
              <a:rPr lang="en-US" sz="3200" dirty="0">
                <a:solidFill>
                  <a:srgbClr val="DD730D"/>
                </a:solidFill>
                <a:latin typeface="Corbel" panose="020B0503020204020204" pitchFamily="34" charset="0"/>
              </a:rPr>
            </a:br>
            <a:r>
              <a:rPr lang="en-US" sz="3200" dirty="0">
                <a:solidFill>
                  <a:srgbClr val="DD730D"/>
                </a:solidFill>
                <a:latin typeface="Corbel" panose="020B0503020204020204" pitchFamily="34" charset="0"/>
              </a:rPr>
              <a:t>DOES hit a database</a:t>
            </a:r>
          </a:p>
        </p:txBody>
      </p:sp>
    </p:spTree>
    <p:extLst>
      <p:ext uri="{BB962C8B-B14F-4D97-AF65-F5344CB8AC3E}">
        <p14:creationId xmlns:p14="http://schemas.microsoft.com/office/powerpoint/2010/main" val="36209232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7"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81553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10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4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25285157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FD7D00"/>
                </a:solidFill>
                <a:latin typeface="Corbel" panose="020B0503020204020204" pitchFamily="34" charset="0"/>
              </a:rPr>
              <a:t>"Rak5T#i)</a:t>
            </a:r>
            <a:r>
              <a:rPr lang="en-US" dirty="0" err="1">
                <a:solidFill>
                  <a:srgbClr val="FD7D00"/>
                </a:solidFill>
                <a:latin typeface="Corbel" panose="020B0503020204020204" pitchFamily="34" charset="0"/>
              </a:rPr>
              <a:t>sl</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502549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4" name="!!Arrow 3">
            <a:extLst>
              <a:ext uri="{FF2B5EF4-FFF2-40B4-BE49-F238E27FC236}">
                <a16:creationId xmlns:a16="http://schemas.microsoft.com/office/drawing/2014/main" id="{D6B64CCB-1B76-414D-08E3-DFE970A7E6EE}"/>
              </a:ext>
            </a:extLst>
          </p:cNvPr>
          <p:cNvCxnSpPr>
            <a:cxnSpLocks/>
          </p:cNvCxnSpPr>
          <p:nvPr/>
        </p:nvCxnSpPr>
        <p:spPr>
          <a:xfrm flipV="1">
            <a:off x="6920387" y="381928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1" name="!!Txt4">
            <a:extLst>
              <a:ext uri="{FF2B5EF4-FFF2-40B4-BE49-F238E27FC236}">
                <a16:creationId xmlns:a16="http://schemas.microsoft.com/office/drawing/2014/main" id="{806889CA-56D4-0014-6E2B-9E5B3CED20E6}"/>
              </a:ext>
            </a:extLst>
          </p:cNvPr>
          <p:cNvSpPr txBox="1"/>
          <p:nvPr/>
        </p:nvSpPr>
        <p:spPr>
          <a:xfrm>
            <a:off x="5135283" y="4729708"/>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1"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xtAdmin">
            <a:extLst>
              <a:ext uri="{FF2B5EF4-FFF2-40B4-BE49-F238E27FC236}">
                <a16:creationId xmlns:a16="http://schemas.microsoft.com/office/drawing/2014/main" id="{854CF027-5914-D7B3-A9D7-84EBCBB92BE8}"/>
              </a:ext>
            </a:extLst>
          </p:cNvPr>
          <p:cNvSpPr txBox="1"/>
          <p:nvPr/>
        </p:nvSpPr>
        <p:spPr>
          <a:xfrm>
            <a:off x="59563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12" name="!!Arrow 3">
            <a:extLst>
              <a:ext uri="{FF2B5EF4-FFF2-40B4-BE49-F238E27FC236}">
                <a16:creationId xmlns:a16="http://schemas.microsoft.com/office/drawing/2014/main" id="{22B4E597-0253-A8C6-7E16-62C49627C02C}"/>
              </a:ext>
            </a:extLst>
          </p:cNvPr>
          <p:cNvCxnSpPr>
            <a:cxnSpLocks/>
          </p:cNvCxnSpPr>
          <p:nvPr/>
        </p:nvCxnSpPr>
        <p:spPr>
          <a:xfrm flipV="1">
            <a:off x="6920387" y="404788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45492F81-ECD8-BC5A-0DCD-C2CD0E1ED0E1}"/>
              </a:ext>
            </a:extLst>
          </p:cNvPr>
          <p:cNvSpPr txBox="1"/>
          <p:nvPr/>
        </p:nvSpPr>
        <p:spPr>
          <a:xfrm>
            <a:off x="5135283" y="4958308"/>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pic>
        <p:nvPicPr>
          <p:cNvPr id="14" name="Picture 2" descr="Image result for exclamation icon triangle">
            <a:extLst>
              <a:ext uri="{FF2B5EF4-FFF2-40B4-BE49-F238E27FC236}">
                <a16:creationId xmlns:a16="http://schemas.microsoft.com/office/drawing/2014/main" id="{42410AF7-9123-357B-368C-C727AD3808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423722"/>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B396746F-335B-5A78-9437-D1BAA826212C}"/>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2">
            <a:extLst>
              <a:ext uri="{FF2B5EF4-FFF2-40B4-BE49-F238E27FC236}">
                <a16:creationId xmlns:a16="http://schemas.microsoft.com/office/drawing/2014/main" id="{7B85D81C-6C38-1A12-8D1E-5204DB42EA0D}"/>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7" name="!!txtAdmin">
            <a:extLst>
              <a:ext uri="{FF2B5EF4-FFF2-40B4-BE49-F238E27FC236}">
                <a16:creationId xmlns:a16="http://schemas.microsoft.com/office/drawing/2014/main" id="{F89DF722-67E1-7D36-5623-AE068BE9DF15}"/>
              </a:ext>
            </a:extLst>
          </p:cNvPr>
          <p:cNvSpPr txBox="1"/>
          <p:nvPr/>
        </p:nvSpPr>
        <p:spPr>
          <a:xfrm>
            <a:off x="59563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4" name="!!Arrow 3">
            <a:extLst>
              <a:ext uri="{FF2B5EF4-FFF2-40B4-BE49-F238E27FC236}">
                <a16:creationId xmlns:a16="http://schemas.microsoft.com/office/drawing/2014/main" id="{3EF2B7B7-11C9-5128-710D-5F7F15CBA115}"/>
              </a:ext>
            </a:extLst>
          </p:cNvPr>
          <p:cNvCxnSpPr>
            <a:cxnSpLocks/>
          </p:cNvCxnSpPr>
          <p:nvPr/>
        </p:nvCxnSpPr>
        <p:spPr>
          <a:xfrm>
            <a:off x="4812030" y="4994910"/>
            <a:ext cx="1035239"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Txt5">
            <a:extLst>
              <a:ext uri="{FF2B5EF4-FFF2-40B4-BE49-F238E27FC236}">
                <a16:creationId xmlns:a16="http://schemas.microsoft.com/office/drawing/2014/main" id="{FC9EBBAB-01AB-8F60-B115-797109BDBEAC}"/>
              </a:ext>
            </a:extLst>
          </p:cNvPr>
          <p:cNvSpPr txBox="1"/>
          <p:nvPr/>
        </p:nvSpPr>
        <p:spPr>
          <a:xfrm>
            <a:off x="5592840" y="4723047"/>
            <a:ext cx="3570208" cy="707886"/>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Anyone that can VIEW the token can REPLAY the token!</a:t>
            </a:r>
          </a:p>
        </p:txBody>
      </p:sp>
      <p:sp>
        <p:nvSpPr>
          <p:cNvPr id="6" name="Rectangle: Rounded Corners 5">
            <a:extLst>
              <a:ext uri="{FF2B5EF4-FFF2-40B4-BE49-F238E27FC236}">
                <a16:creationId xmlns:a16="http://schemas.microsoft.com/office/drawing/2014/main" id="{A447D234-AE87-E35B-B92F-6F74F0DCBC3F}"/>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2">
            <a:extLst>
              <a:ext uri="{FF2B5EF4-FFF2-40B4-BE49-F238E27FC236}">
                <a16:creationId xmlns:a16="http://schemas.microsoft.com/office/drawing/2014/main" id="{6ED38337-AC2E-FC0B-DF80-8442DE96F41F}"/>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3" name="!!txtAdmin">
            <a:extLst>
              <a:ext uri="{FF2B5EF4-FFF2-40B4-BE49-F238E27FC236}">
                <a16:creationId xmlns:a16="http://schemas.microsoft.com/office/drawing/2014/main" id="{8F806EE0-A608-11F8-05B8-B9EA38A254DE}"/>
              </a:ext>
            </a:extLst>
          </p:cNvPr>
          <p:cNvSpPr txBox="1"/>
          <p:nvPr/>
        </p:nvSpPr>
        <p:spPr>
          <a:xfrm>
            <a:off x="59563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5776942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
        <p:nvSpPr>
          <p:cNvPr id="8" name="Rectangle: Rounded Corners 7">
            <a:extLst>
              <a:ext uri="{FF2B5EF4-FFF2-40B4-BE49-F238E27FC236}">
                <a16:creationId xmlns:a16="http://schemas.microsoft.com/office/drawing/2014/main" id="{0F233CFB-FD0E-6DF6-E51D-F8A354EB7543}"/>
              </a:ext>
            </a:extLst>
          </p:cNvPr>
          <p:cNvSpPr/>
          <p:nvPr/>
        </p:nvSpPr>
        <p:spPr>
          <a:xfrm>
            <a:off x="5145202" y="3083980"/>
            <a:ext cx="6768677" cy="559173"/>
          </a:xfrm>
          <a:prstGeom prst="roundRect">
            <a:avLst/>
          </a:pr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9" name="Rectangle: Rounded Corners 8">
            <a:extLst>
              <a:ext uri="{FF2B5EF4-FFF2-40B4-BE49-F238E27FC236}">
                <a16:creationId xmlns:a16="http://schemas.microsoft.com/office/drawing/2014/main" id="{9281DEEA-9836-1DA8-C8D3-12289CE6E794}"/>
              </a:ext>
            </a:extLst>
          </p:cNvPr>
          <p:cNvSpPr/>
          <p:nvPr/>
        </p:nvSpPr>
        <p:spPr>
          <a:xfrm>
            <a:off x="14227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5440EBF2-AF9A-C559-65C0-50E67081C944}"/>
              </a:ext>
            </a:extLst>
          </p:cNvPr>
          <p:cNvSpPr txBox="1"/>
          <p:nvPr/>
        </p:nvSpPr>
        <p:spPr>
          <a:xfrm>
            <a:off x="14911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2" name="!!txtAdmin">
            <a:extLst>
              <a:ext uri="{FF2B5EF4-FFF2-40B4-BE49-F238E27FC236}">
                <a16:creationId xmlns:a16="http://schemas.microsoft.com/office/drawing/2014/main" id="{A2A86AC5-3C26-1198-5920-C76CE2120285}"/>
              </a:ext>
            </a:extLst>
          </p:cNvPr>
          <p:cNvSpPr txBox="1"/>
          <p:nvPr/>
        </p:nvSpPr>
        <p:spPr>
          <a:xfrm>
            <a:off x="16002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444973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P spid="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
        <p:nvSpPr>
          <p:cNvPr id="8" name="Rectangle: Rounded Corners 7">
            <a:extLst>
              <a:ext uri="{FF2B5EF4-FFF2-40B4-BE49-F238E27FC236}">
                <a16:creationId xmlns:a16="http://schemas.microsoft.com/office/drawing/2014/main" id="{0F233CFB-FD0E-6DF6-E51D-F8A354EB7543}"/>
              </a:ext>
            </a:extLst>
          </p:cNvPr>
          <p:cNvSpPr/>
          <p:nvPr/>
        </p:nvSpPr>
        <p:spPr>
          <a:xfrm>
            <a:off x="5145202" y="4009810"/>
            <a:ext cx="6768677" cy="596480"/>
          </a:xfrm>
          <a:prstGeom prst="roundRect">
            <a:avLst/>
          </a:pr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9" name="Rectangle: Rounded Corners 8">
            <a:extLst>
              <a:ext uri="{FF2B5EF4-FFF2-40B4-BE49-F238E27FC236}">
                <a16:creationId xmlns:a16="http://schemas.microsoft.com/office/drawing/2014/main" id="{3F373202-8326-4CE1-79CE-695F21C51913}"/>
              </a:ext>
            </a:extLst>
          </p:cNvPr>
          <p:cNvSpPr/>
          <p:nvPr/>
        </p:nvSpPr>
        <p:spPr>
          <a:xfrm>
            <a:off x="14227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714F7107-46A9-A919-D2DA-5971FD45880B}"/>
              </a:ext>
            </a:extLst>
          </p:cNvPr>
          <p:cNvSpPr txBox="1"/>
          <p:nvPr/>
        </p:nvSpPr>
        <p:spPr>
          <a:xfrm>
            <a:off x="14911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2" name="!!txtAdmin">
            <a:extLst>
              <a:ext uri="{FF2B5EF4-FFF2-40B4-BE49-F238E27FC236}">
                <a16:creationId xmlns:a16="http://schemas.microsoft.com/office/drawing/2014/main" id="{52798486-4970-2CB1-2D40-11D6990F2D11}"/>
              </a:ext>
            </a:extLst>
          </p:cNvPr>
          <p:cNvSpPr txBox="1"/>
          <p:nvPr/>
        </p:nvSpPr>
        <p:spPr>
          <a:xfrm>
            <a:off x="16002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147231847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cxnSp>
        <p:nvCxnSpPr>
          <p:cNvPr id="8" name="!!Arrow 1">
            <a:extLst>
              <a:ext uri="{FF2B5EF4-FFF2-40B4-BE49-F238E27FC236}">
                <a16:creationId xmlns:a16="http://schemas.microsoft.com/office/drawing/2014/main" id="{8B701E65-94A1-CA09-8634-CDD3E5F1C1F5}"/>
              </a:ext>
            </a:extLst>
          </p:cNvPr>
          <p:cNvCxnSpPr>
            <a:cxnSpLocks/>
          </p:cNvCxnSpPr>
          <p:nvPr/>
        </p:nvCxnSpPr>
        <p:spPr>
          <a:xfrm flipH="1">
            <a:off x="3924610" y="4191000"/>
            <a:ext cx="1150991" cy="532047"/>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Txt3">
            <a:extLst>
              <a:ext uri="{FF2B5EF4-FFF2-40B4-BE49-F238E27FC236}">
                <a16:creationId xmlns:a16="http://schemas.microsoft.com/office/drawing/2014/main" id="{3F26420C-54A9-5118-2153-0A13D9A36C42}"/>
              </a:ext>
            </a:extLst>
          </p:cNvPr>
          <p:cNvSpPr txBox="1"/>
          <p:nvPr/>
        </p:nvSpPr>
        <p:spPr>
          <a:xfrm>
            <a:off x="3814816" y="4923423"/>
            <a:ext cx="37857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Store IDENTITY and PERMISSION data in secure cookies</a:t>
            </a:r>
          </a:p>
        </p:txBody>
      </p:sp>
      <p:sp>
        <p:nvSpPr>
          <p:cNvPr id="11" name="Rectangle: Rounded Corners 10">
            <a:extLst>
              <a:ext uri="{FF2B5EF4-FFF2-40B4-BE49-F238E27FC236}">
                <a16:creationId xmlns:a16="http://schemas.microsoft.com/office/drawing/2014/main" id="{015E7D14-B3F9-70F6-3EA4-C69459866A51}"/>
              </a:ext>
            </a:extLst>
          </p:cNvPr>
          <p:cNvSpPr/>
          <p:nvPr/>
        </p:nvSpPr>
        <p:spPr>
          <a:xfrm>
            <a:off x="1422789" y="45387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2">
            <a:extLst>
              <a:ext uri="{FF2B5EF4-FFF2-40B4-BE49-F238E27FC236}">
                <a16:creationId xmlns:a16="http://schemas.microsoft.com/office/drawing/2014/main" id="{090CA27C-5B14-6766-554E-88889E0DF548}"/>
              </a:ext>
            </a:extLst>
          </p:cNvPr>
          <p:cNvSpPr txBox="1"/>
          <p:nvPr/>
        </p:nvSpPr>
        <p:spPr>
          <a:xfrm>
            <a:off x="1491170" y="45291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3" name="!!txtAdmin">
            <a:extLst>
              <a:ext uri="{FF2B5EF4-FFF2-40B4-BE49-F238E27FC236}">
                <a16:creationId xmlns:a16="http://schemas.microsoft.com/office/drawing/2014/main" id="{6F69F88F-2663-BE1D-7B2A-7404EAB52188}"/>
              </a:ext>
            </a:extLst>
          </p:cNvPr>
          <p:cNvSpPr txBox="1"/>
          <p:nvPr/>
        </p:nvSpPr>
        <p:spPr>
          <a:xfrm>
            <a:off x="1600200" y="50927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240059252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11" name="Rectangle: Rounded Corners 10">
            <a:extLst>
              <a:ext uri="{FF2B5EF4-FFF2-40B4-BE49-F238E27FC236}">
                <a16:creationId xmlns:a16="http://schemas.microsoft.com/office/drawing/2014/main" id="{2F70A63E-B496-3BCB-ED1B-E0FF2A65A295}"/>
              </a:ext>
            </a:extLst>
          </p:cNvPr>
          <p:cNvSpPr/>
          <p:nvPr/>
        </p:nvSpPr>
        <p:spPr>
          <a:xfrm>
            <a:off x="1056194"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304781E-E54D-7D36-0AF2-830376521754}"/>
              </a:ext>
            </a:extLst>
          </p:cNvPr>
          <p:cNvSpPr txBox="1"/>
          <p:nvPr/>
        </p:nvSpPr>
        <p:spPr>
          <a:xfrm>
            <a:off x="1124574"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725AF63D-7EA0-3B00-2B38-FA4B02B81CC9}"/>
              </a:ext>
            </a:extLst>
          </p:cNvPr>
          <p:cNvCxnSpPr>
            <a:cxnSpLocks/>
          </p:cNvCxnSpPr>
          <p:nvPr/>
        </p:nvCxnSpPr>
        <p:spPr>
          <a:xfrm flipH="1" flipV="1">
            <a:off x="4201660" y="2812325"/>
            <a:ext cx="879654" cy="63646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xt4">
            <a:extLst>
              <a:ext uri="{FF2B5EF4-FFF2-40B4-BE49-F238E27FC236}">
                <a16:creationId xmlns:a16="http://schemas.microsoft.com/office/drawing/2014/main" id="{C820731A-61C7-445F-3282-1CB4963CC7FE}"/>
              </a:ext>
            </a:extLst>
          </p:cNvPr>
          <p:cNvSpPr txBox="1"/>
          <p:nvPr/>
        </p:nvSpPr>
        <p:spPr>
          <a:xfrm>
            <a:off x="4273013" y="1348551"/>
            <a:ext cx="3785709"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use </a:t>
            </a:r>
            <a:r>
              <a:rPr lang="en-US" sz="2000" dirty="0" err="1">
                <a:solidFill>
                  <a:schemeClr val="bg1"/>
                </a:solidFill>
                <a:latin typeface="Corbel" panose="020B0503020204020204" pitchFamily="34" charset="0"/>
              </a:rPr>
              <a:t>LocalStorage</a:t>
            </a:r>
            <a:r>
              <a:rPr lang="en-US" sz="2000" dirty="0">
                <a:solidFill>
                  <a:schemeClr val="bg1"/>
                </a:solidFill>
                <a:latin typeface="Corbel" panose="020B0503020204020204" pitchFamily="34" charset="0"/>
              </a:rPr>
              <a:t> for less-sensitive stuff your JS app needs </a:t>
            </a:r>
          </a:p>
        </p:txBody>
      </p:sp>
      <p:cxnSp>
        <p:nvCxnSpPr>
          <p:cNvPr id="9" name="!!Arrow 1">
            <a:extLst>
              <a:ext uri="{FF2B5EF4-FFF2-40B4-BE49-F238E27FC236}">
                <a16:creationId xmlns:a16="http://schemas.microsoft.com/office/drawing/2014/main" id="{A8230C04-CCFB-E74E-FF91-5617C84D3E01}"/>
              </a:ext>
            </a:extLst>
          </p:cNvPr>
          <p:cNvCxnSpPr>
            <a:cxnSpLocks/>
          </p:cNvCxnSpPr>
          <p:nvPr/>
        </p:nvCxnSpPr>
        <p:spPr>
          <a:xfrm flipH="1">
            <a:off x="3924610" y="4191000"/>
            <a:ext cx="1150991" cy="532047"/>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3">
            <a:extLst>
              <a:ext uri="{FF2B5EF4-FFF2-40B4-BE49-F238E27FC236}">
                <a16:creationId xmlns:a16="http://schemas.microsoft.com/office/drawing/2014/main" id="{A7035230-D345-7809-8A9A-C78E4CD5DB6A}"/>
              </a:ext>
            </a:extLst>
          </p:cNvPr>
          <p:cNvSpPr txBox="1"/>
          <p:nvPr/>
        </p:nvSpPr>
        <p:spPr>
          <a:xfrm>
            <a:off x="3814816" y="4923423"/>
            <a:ext cx="37857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Store IDENTITY and PERMISSION data in secure cookies</a:t>
            </a:r>
          </a:p>
        </p:txBody>
      </p:sp>
      <p:sp>
        <p:nvSpPr>
          <p:cNvPr id="17" name="Rectangle: Rounded Corners 16">
            <a:extLst>
              <a:ext uri="{FF2B5EF4-FFF2-40B4-BE49-F238E27FC236}">
                <a16:creationId xmlns:a16="http://schemas.microsoft.com/office/drawing/2014/main" id="{F65D093A-159A-EC42-7589-2B13A5301148}"/>
              </a:ext>
            </a:extLst>
          </p:cNvPr>
          <p:cNvSpPr/>
          <p:nvPr/>
        </p:nvSpPr>
        <p:spPr>
          <a:xfrm>
            <a:off x="1422789" y="45387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2">
            <a:extLst>
              <a:ext uri="{FF2B5EF4-FFF2-40B4-BE49-F238E27FC236}">
                <a16:creationId xmlns:a16="http://schemas.microsoft.com/office/drawing/2014/main" id="{C455709F-B8D9-659B-2820-1DF73068A4CB}"/>
              </a:ext>
            </a:extLst>
          </p:cNvPr>
          <p:cNvSpPr txBox="1"/>
          <p:nvPr/>
        </p:nvSpPr>
        <p:spPr>
          <a:xfrm>
            <a:off x="1491170" y="45291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9" name="!!txtAdmin">
            <a:extLst>
              <a:ext uri="{FF2B5EF4-FFF2-40B4-BE49-F238E27FC236}">
                <a16:creationId xmlns:a16="http://schemas.microsoft.com/office/drawing/2014/main" id="{141D1564-3EC6-80C6-1CF3-9E24374F4849}"/>
              </a:ext>
            </a:extLst>
          </p:cNvPr>
          <p:cNvSpPr txBox="1"/>
          <p:nvPr/>
        </p:nvSpPr>
        <p:spPr>
          <a:xfrm>
            <a:off x="1600200" y="50927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2786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5"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2003360" y="27099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2071741" y="27003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2180771" y="32639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4093029" y="3429000"/>
            <a:ext cx="3135811"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5733143" y="2725291"/>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2003360" y="2709904"/>
            <a:ext cx="2282997"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2071741" y="2700379"/>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2180771" y="32639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flipV="1">
            <a:off x="4107543" y="3429000"/>
            <a:ext cx="3121297" cy="204232"/>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8" name="!!txtExpiry">
            <a:extLst>
              <a:ext uri="{FF2B5EF4-FFF2-40B4-BE49-F238E27FC236}">
                <a16:creationId xmlns:a16="http://schemas.microsoft.com/office/drawing/2014/main" id="{B0C42171-2F0F-2245-D601-7F0AD5C06250}"/>
              </a:ext>
            </a:extLst>
          </p:cNvPr>
          <p:cNvSpPr txBox="1"/>
          <p:nvPr/>
        </p:nvSpPr>
        <p:spPr>
          <a:xfrm>
            <a:off x="2180771" y="3263900"/>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7059799" y="6933419"/>
            <a:ext cx="3734182" cy="3261961"/>
          </a:xfrm>
          <a:prstGeom prst="rect">
            <a:avLst/>
          </a:prstGeom>
        </p:spPr>
      </p:pic>
    </p:spTree>
    <p:extLst>
      <p:ext uri="{BB962C8B-B14F-4D97-AF65-F5344CB8AC3E}">
        <p14:creationId xmlns:p14="http://schemas.microsoft.com/office/powerpoint/2010/main" val="376714038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76967</TotalTime>
  <Words>15576</Words>
  <Application>Microsoft Office PowerPoint</Application>
  <PresentationFormat>Widescreen</PresentationFormat>
  <Paragraphs>2599</Paragraphs>
  <Slides>151</Slides>
  <Notes>151</Notes>
  <HiddenSlides>14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151</vt:i4>
      </vt:variant>
    </vt:vector>
  </HeadingPairs>
  <TitlesOfParts>
    <vt:vector size="162"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1297</cp:revision>
  <dcterms:created xsi:type="dcterms:W3CDTF">2013-12-09T01:29:59Z</dcterms:created>
  <dcterms:modified xsi:type="dcterms:W3CDTF">2023-12-01T02:45:39Z</dcterms:modified>
</cp:coreProperties>
</file>